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Lst>
  <p:sldSz cx="6858000" cy="9906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1A39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51" d="100"/>
          <a:sy n="51" d="100"/>
        </p:scale>
        <p:origin x="233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0393BA84-6A9C-47D7-9BE4-3023F5A022D2}" type="datetimeFigureOut">
              <a:rPr kumimoji="1" lang="ja-JP" altLang="en-US" smtClean="0"/>
              <a:t>2020/4/30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4249217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393BA84-6A9C-47D7-9BE4-3023F5A022D2}" type="datetimeFigureOut">
              <a:rPr kumimoji="1" lang="ja-JP" altLang="en-US" smtClean="0"/>
              <a:t>2020/4/30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940934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393BA84-6A9C-47D7-9BE4-3023F5A022D2}" type="datetimeFigureOut">
              <a:rPr kumimoji="1" lang="ja-JP" altLang="en-US" smtClean="0"/>
              <a:t>2020/4/30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911931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393BA84-6A9C-47D7-9BE4-3023F5A022D2}" type="datetimeFigureOut">
              <a:rPr kumimoji="1" lang="ja-JP" altLang="en-US" smtClean="0"/>
              <a:t>2020/4/30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2453723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393BA84-6A9C-47D7-9BE4-3023F5A022D2}" type="datetimeFigureOut">
              <a:rPr kumimoji="1" lang="ja-JP" altLang="en-US" smtClean="0"/>
              <a:t>2020/4/30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2601891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0393BA84-6A9C-47D7-9BE4-3023F5A022D2}" type="datetimeFigureOut">
              <a:rPr kumimoji="1" lang="ja-JP" altLang="en-US" smtClean="0"/>
              <a:t>2020/4/30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3114514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0393BA84-6A9C-47D7-9BE4-3023F5A022D2}" type="datetimeFigureOut">
              <a:rPr kumimoji="1" lang="ja-JP" altLang="en-US" smtClean="0"/>
              <a:t>2020/4/30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1258162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0393BA84-6A9C-47D7-9BE4-3023F5A022D2}" type="datetimeFigureOut">
              <a:rPr kumimoji="1" lang="ja-JP" altLang="en-US" smtClean="0"/>
              <a:t>2020/4/30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2439421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93BA84-6A9C-47D7-9BE4-3023F5A022D2}" type="datetimeFigureOut">
              <a:rPr kumimoji="1" lang="ja-JP" altLang="en-US" smtClean="0"/>
              <a:t>2020/4/30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2353017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393BA84-6A9C-47D7-9BE4-3023F5A022D2}" type="datetimeFigureOut">
              <a:rPr kumimoji="1" lang="ja-JP" altLang="en-US" smtClean="0"/>
              <a:t>2020/4/30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2671058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393BA84-6A9C-47D7-9BE4-3023F5A022D2}" type="datetimeFigureOut">
              <a:rPr kumimoji="1" lang="ja-JP" altLang="en-US" smtClean="0"/>
              <a:t>2020/4/30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1367104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393BA84-6A9C-47D7-9BE4-3023F5A022D2}" type="datetimeFigureOut">
              <a:rPr kumimoji="1" lang="ja-JP" altLang="en-US" smtClean="0"/>
              <a:t>2020/4/30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AAC19DD-D17A-4872-A5F0-A75457221AB1}" type="slidenum">
              <a:rPr kumimoji="1" lang="ja-JP" altLang="en-US" smtClean="0"/>
              <a:t>‹#›</a:t>
            </a:fld>
            <a:endParaRPr kumimoji="1" lang="ja-JP" altLang="en-US"/>
          </a:p>
        </p:txBody>
      </p:sp>
    </p:spTree>
    <p:extLst>
      <p:ext uri="{BB962C8B-B14F-4D97-AF65-F5344CB8AC3E}">
        <p14:creationId xmlns:p14="http://schemas.microsoft.com/office/powerpoint/2010/main" val="3042884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s://tochigi-kyoryokukin.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pref.tochigi.lg.j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28587" y="1566446"/>
            <a:ext cx="6729413" cy="6872704"/>
          </a:xfrm>
        </p:spPr>
        <p:txBody>
          <a:bodyPr>
            <a:noAutofit/>
          </a:bodyPr>
          <a:lstStyle/>
          <a:p>
            <a:pPr marL="0" indent="0">
              <a:buNone/>
            </a:pPr>
            <a:endParaRPr lang="en-US" altLang="ja-JP" sz="2200" dirty="0">
              <a:latin typeface="ＭＳ ゴシック" panose="020B0609070205080204" pitchFamily="49" charset="-128"/>
              <a:ea typeface="ＭＳ ゴシック" panose="020B0609070205080204" pitchFamily="49" charset="-128"/>
            </a:endParaRPr>
          </a:p>
          <a:p>
            <a:pPr marL="0" indent="0">
              <a:buNone/>
            </a:pPr>
            <a:endParaRPr kumimoji="1" lang="en-US" altLang="ja-JP" sz="100" dirty="0" smtClean="0">
              <a:latin typeface="ＭＳ ゴシック" panose="020B0609070205080204" pitchFamily="49" charset="-128"/>
              <a:ea typeface="ＭＳ ゴシック" panose="020B0609070205080204" pitchFamily="49" charset="-128"/>
            </a:endParaRPr>
          </a:p>
          <a:p>
            <a:pPr marL="0" indent="0">
              <a:buNone/>
            </a:pPr>
            <a:r>
              <a:rPr lang="en-US" altLang="ja-JP" sz="1400" dirty="0" smtClean="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５月７日</a:t>
            </a:r>
            <a:r>
              <a:rPr lang="ja-JP" altLang="ja-JP" sz="1400" dirty="0">
                <a:latin typeface="ＭＳ ゴシック" panose="020B0609070205080204" pitchFamily="49" charset="-128"/>
                <a:ea typeface="ＭＳ ゴシック" panose="020B0609070205080204" pitchFamily="49" charset="-128"/>
              </a:rPr>
              <a:t>（</a:t>
            </a:r>
            <a:r>
              <a:rPr lang="ja-JP" altLang="ja-JP" sz="1400" dirty="0" smtClean="0">
                <a:latin typeface="ＭＳ ゴシック" panose="020B0609070205080204" pitchFamily="49" charset="-128"/>
                <a:ea typeface="ＭＳ ゴシック" panose="020B0609070205080204" pitchFamily="49" charset="-128"/>
              </a:rPr>
              <a:t>木）</a:t>
            </a:r>
            <a:r>
              <a:rPr lang="ja-JP" altLang="ja-JP" sz="1400" dirty="0">
                <a:latin typeface="ＭＳ ゴシック" panose="020B0609070205080204" pitchFamily="49" charset="-128"/>
                <a:ea typeface="ＭＳ ゴシック" panose="020B0609070205080204" pitchFamily="49" charset="-128"/>
              </a:rPr>
              <a:t>から６月</a:t>
            </a:r>
            <a:r>
              <a:rPr lang="en-US" altLang="ja-JP" sz="1400" dirty="0">
                <a:latin typeface="ＭＳ ゴシック" panose="020B0609070205080204" pitchFamily="49" charset="-128"/>
                <a:ea typeface="ＭＳ ゴシック" panose="020B0609070205080204" pitchFamily="49" charset="-128"/>
              </a:rPr>
              <a:t>30</a:t>
            </a:r>
            <a:r>
              <a:rPr lang="ja-JP" altLang="ja-JP" sz="1400" dirty="0">
                <a:latin typeface="ＭＳ ゴシック" panose="020B0609070205080204" pitchFamily="49" charset="-128"/>
                <a:ea typeface="ＭＳ ゴシック" panose="020B0609070205080204" pitchFamily="49" charset="-128"/>
              </a:rPr>
              <a:t>日（</a:t>
            </a:r>
            <a:r>
              <a:rPr lang="ja-JP" altLang="ja-JP" sz="1400" dirty="0" smtClean="0">
                <a:latin typeface="ＭＳ ゴシック" panose="020B0609070205080204" pitchFamily="49" charset="-128"/>
                <a:ea typeface="ＭＳ ゴシック" panose="020B0609070205080204" pitchFamily="49" charset="-128"/>
              </a:rPr>
              <a:t>火）まで</a:t>
            </a:r>
            <a:endParaRPr lang="en-US" altLang="ja-JP" sz="1400" dirty="0" smtClean="0">
              <a:latin typeface="ＭＳ ゴシック" panose="020B0609070205080204" pitchFamily="49" charset="-128"/>
              <a:ea typeface="ＭＳ ゴシック" panose="020B0609070205080204" pitchFamily="49" charset="-128"/>
            </a:endParaRPr>
          </a:p>
          <a:p>
            <a:pPr marL="0" indent="0">
              <a:buNone/>
            </a:pPr>
            <a:endParaRPr lang="en-US" altLang="ja-JP" sz="800" dirty="0">
              <a:latin typeface="ＭＳ ゴシック" panose="020B0609070205080204" pitchFamily="49" charset="-128"/>
              <a:ea typeface="ＭＳ ゴシック" panose="020B0609070205080204" pitchFamily="49" charset="-128"/>
            </a:endParaRPr>
          </a:p>
          <a:p>
            <a:pPr marL="0" indent="0">
              <a:buNone/>
            </a:pPr>
            <a:endParaRPr lang="en-US" altLang="ja-JP" sz="1200" u="heavy" dirty="0" smtClean="0">
              <a:latin typeface="ＭＳ ゴシック" panose="020B0609070205080204" pitchFamily="49" charset="-128"/>
              <a:ea typeface="ＭＳ ゴシック" panose="020B0609070205080204" pitchFamily="49" charset="-128"/>
            </a:endParaRPr>
          </a:p>
          <a:p>
            <a:pPr marL="0" indent="0">
              <a:buNone/>
            </a:pPr>
            <a:endParaRPr lang="en-US" altLang="ja-JP" sz="700" dirty="0" smtClean="0">
              <a:latin typeface="ＭＳ ゴシック" panose="020B0609070205080204" pitchFamily="49" charset="-128"/>
              <a:ea typeface="ＭＳ ゴシック" panose="020B0609070205080204" pitchFamily="49" charset="-128"/>
            </a:endParaRPr>
          </a:p>
          <a:p>
            <a:pPr marL="0" indent="0">
              <a:buNone/>
            </a:pPr>
            <a:r>
              <a:rPr lang="ja-JP" altLang="en-US" sz="1400" dirty="0" smtClean="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申請</a:t>
            </a:r>
            <a:r>
              <a:rPr lang="ja-JP" altLang="ja-JP" sz="1400" dirty="0">
                <a:latin typeface="ＭＳ ゴシック" panose="020B0609070205080204" pitchFamily="49" charset="-128"/>
                <a:ea typeface="ＭＳ ゴシック" panose="020B0609070205080204" pitchFamily="49" charset="-128"/>
              </a:rPr>
              <a:t>は、インターネット又は郵送で提出してください</a:t>
            </a:r>
            <a:r>
              <a:rPr lang="ja-JP" altLang="ja-JP"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0" indent="0">
              <a:buNone/>
            </a:pPr>
            <a:r>
              <a:rPr lang="ja-JP" altLang="en-US" sz="1400" dirty="0" smtClean="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なお</a:t>
            </a:r>
            <a:r>
              <a:rPr lang="ja-JP" altLang="ja-JP" sz="1400" dirty="0">
                <a:latin typeface="ＭＳ ゴシック" panose="020B0609070205080204" pitchFamily="49" charset="-128"/>
                <a:ea typeface="ＭＳ ゴシック" panose="020B0609070205080204" pitchFamily="49" charset="-128"/>
              </a:rPr>
              <a:t>、感染拡大防止のため、対面での受付等は行いませんので</a:t>
            </a:r>
            <a:r>
              <a:rPr lang="ja-JP" altLang="ja-JP" sz="1400" dirty="0" smtClean="0">
                <a:latin typeface="ＭＳ ゴシック" panose="020B0609070205080204" pitchFamily="49" charset="-128"/>
                <a:ea typeface="ＭＳ ゴシック" panose="020B0609070205080204" pitchFamily="49" charset="-128"/>
              </a:rPr>
              <a:t>ご理解ください</a:t>
            </a:r>
            <a:r>
              <a:rPr lang="ja-JP" altLang="ja-JP" sz="1400" dirty="0">
                <a:latin typeface="ＭＳ ゴシック" panose="020B0609070205080204" pitchFamily="49" charset="-128"/>
                <a:ea typeface="ＭＳ ゴシック" panose="020B0609070205080204" pitchFamily="49" charset="-128"/>
              </a:rPr>
              <a:t>。</a:t>
            </a:r>
          </a:p>
          <a:p>
            <a:pPr marL="0" lvl="0" indent="0">
              <a:buNone/>
            </a:pPr>
            <a:endParaRPr lang="en-US" altLang="ja-JP" sz="800" dirty="0" smtClean="0">
              <a:latin typeface="ＭＳ ゴシック" panose="020B0609070205080204" pitchFamily="49" charset="-128"/>
              <a:ea typeface="ＭＳ ゴシック" panose="020B0609070205080204" pitchFamily="49" charset="-128"/>
            </a:endParaRPr>
          </a:p>
          <a:p>
            <a:pPr marL="0" lvl="0" indent="0">
              <a:buNone/>
            </a:pPr>
            <a:r>
              <a:rPr lang="ja-JP" altLang="en-US" sz="1700" b="1" dirty="0" smtClean="0">
                <a:latin typeface="ＭＳ ゴシック" panose="020B0609070205080204" pitchFamily="49" charset="-128"/>
                <a:ea typeface="ＭＳ ゴシック" panose="020B0609070205080204" pitchFamily="49" charset="-128"/>
              </a:rPr>
              <a:t>　</a:t>
            </a:r>
            <a:r>
              <a:rPr lang="ja-JP" altLang="en-US" sz="1800" u="sng" dirty="0" smtClean="0">
                <a:latin typeface="ＭＳ ゴシック" panose="020B0609070205080204" pitchFamily="49" charset="-128"/>
                <a:ea typeface="ＭＳ ゴシック" panose="020B0609070205080204" pitchFamily="49" charset="-128"/>
              </a:rPr>
              <a:t>① </a:t>
            </a:r>
            <a:r>
              <a:rPr lang="ja-JP" altLang="ja-JP" sz="1800" u="sng" dirty="0" smtClean="0">
                <a:latin typeface="ＭＳ ゴシック" panose="020B0609070205080204" pitchFamily="49" charset="-128"/>
                <a:ea typeface="ＭＳ ゴシック" panose="020B0609070205080204" pitchFamily="49" charset="-128"/>
              </a:rPr>
              <a:t>インターネット</a:t>
            </a:r>
            <a:r>
              <a:rPr lang="ja-JP" altLang="ja-JP" sz="1800" u="sng" dirty="0">
                <a:latin typeface="ＭＳ ゴシック" panose="020B0609070205080204" pitchFamily="49" charset="-128"/>
                <a:ea typeface="ＭＳ ゴシック" panose="020B0609070205080204" pitchFamily="49" charset="-128"/>
              </a:rPr>
              <a:t>申請の場合</a:t>
            </a:r>
          </a:p>
          <a:p>
            <a:pPr marL="0" indent="0">
              <a:buNone/>
            </a:pPr>
            <a:r>
              <a:rPr lang="ja-JP" altLang="en-US" sz="1400" dirty="0" smtClean="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専用</a:t>
            </a:r>
            <a:r>
              <a:rPr lang="ja-JP" altLang="ja-JP" sz="1400" dirty="0">
                <a:latin typeface="ＭＳ ゴシック" panose="020B0609070205080204" pitchFamily="49" charset="-128"/>
                <a:ea typeface="ＭＳ ゴシック" panose="020B0609070205080204" pitchFamily="49" charset="-128"/>
              </a:rPr>
              <a:t>ポータルサイトから申請することができます。</a:t>
            </a:r>
          </a:p>
          <a:p>
            <a:pPr marL="0" indent="0">
              <a:buNone/>
            </a:pPr>
            <a:r>
              <a:rPr lang="ja-JP" altLang="en-US" sz="1400" dirty="0" smtClean="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a:t>
            </a:r>
            <a:r>
              <a:rPr lang="ja-JP" altLang="ja-JP" sz="1400" dirty="0">
                <a:latin typeface="ＭＳ ゴシック" panose="020B0609070205080204" pitchFamily="49" charset="-128"/>
                <a:ea typeface="ＭＳ ゴシック" panose="020B0609070205080204" pitchFamily="49" charset="-128"/>
              </a:rPr>
              <a:t>ＵＲＬ）</a:t>
            </a:r>
            <a:r>
              <a:rPr lang="en-US" altLang="ja-JP" sz="1400" u="sng" dirty="0">
                <a:latin typeface="ＭＳ ゴシック" panose="020B0609070205080204" pitchFamily="49" charset="-128"/>
                <a:ea typeface="ＭＳ ゴシック" panose="020B0609070205080204" pitchFamily="49" charset="-128"/>
                <a:hlinkClick r:id="rId2"/>
              </a:rPr>
              <a:t>https</a:t>
            </a:r>
            <a:r>
              <a:rPr lang="en-US" altLang="ja-JP" sz="1400" u="sng" dirty="0" smtClean="0">
                <a:latin typeface="ＭＳ ゴシック" panose="020B0609070205080204" pitchFamily="49" charset="-128"/>
                <a:ea typeface="ＭＳ ゴシック" panose="020B0609070205080204" pitchFamily="49" charset="-128"/>
                <a:hlinkClick r:id="rId2"/>
              </a:rPr>
              <a:t>://tochigi-kyoryokukin.com</a:t>
            </a:r>
            <a:endParaRPr lang="en-US" altLang="ja-JP" sz="1400" u="sng" dirty="0" smtClean="0">
              <a:latin typeface="ＭＳ ゴシック" panose="020B0609070205080204" pitchFamily="49" charset="-128"/>
              <a:ea typeface="ＭＳ ゴシック" panose="020B0609070205080204" pitchFamily="49" charset="-128"/>
            </a:endParaRPr>
          </a:p>
          <a:p>
            <a:pPr marL="0" indent="0">
              <a:buNone/>
            </a:pPr>
            <a:r>
              <a:rPr lang="ja-JP" altLang="en-US" sz="1400" dirty="0" smtClean="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なお</a:t>
            </a:r>
            <a:r>
              <a:rPr lang="ja-JP" altLang="ja-JP" sz="1400" dirty="0">
                <a:latin typeface="ＭＳ ゴシック" panose="020B0609070205080204" pitchFamily="49" charset="-128"/>
                <a:ea typeface="ＭＳ ゴシック" panose="020B0609070205080204" pitchFamily="49" charset="-128"/>
              </a:rPr>
              <a:t>、６月</a:t>
            </a:r>
            <a:r>
              <a:rPr lang="en-US" altLang="ja-JP" sz="1400" dirty="0">
                <a:latin typeface="ＭＳ ゴシック" panose="020B0609070205080204" pitchFamily="49" charset="-128"/>
                <a:ea typeface="ＭＳ ゴシック" panose="020B0609070205080204" pitchFamily="49" charset="-128"/>
              </a:rPr>
              <a:t>30</a:t>
            </a:r>
            <a:r>
              <a:rPr lang="ja-JP" altLang="ja-JP" sz="1400" dirty="0">
                <a:latin typeface="ＭＳ ゴシック" panose="020B0609070205080204" pitchFamily="49" charset="-128"/>
                <a:ea typeface="ＭＳ ゴシック" panose="020B0609070205080204" pitchFamily="49" charset="-128"/>
              </a:rPr>
              <a:t>日（</a:t>
            </a:r>
            <a:r>
              <a:rPr lang="ja-JP" altLang="ja-JP" sz="1400" dirty="0" smtClean="0">
                <a:latin typeface="ＭＳ ゴシック" panose="020B0609070205080204" pitchFamily="49" charset="-128"/>
                <a:ea typeface="ＭＳ ゴシック" panose="020B0609070205080204" pitchFamily="49" charset="-128"/>
              </a:rPr>
              <a:t>火）</a:t>
            </a:r>
            <a:r>
              <a:rPr lang="ja-JP" altLang="en-US" sz="1400" dirty="0" smtClean="0">
                <a:latin typeface="ＭＳ ゴシック" panose="020B0609070205080204" pitchFamily="49" charset="-128"/>
                <a:ea typeface="ＭＳ ゴシック" panose="020B0609070205080204" pitchFamily="49" charset="-128"/>
              </a:rPr>
              <a:t>午後</a:t>
            </a:r>
            <a:r>
              <a:rPr lang="en-US" altLang="ja-JP" sz="1400" dirty="0" smtClean="0">
                <a:latin typeface="ＭＳ ゴシック" panose="020B0609070205080204" pitchFamily="49" charset="-128"/>
                <a:ea typeface="ＭＳ ゴシック" panose="020B0609070205080204" pitchFamily="49" charset="-128"/>
              </a:rPr>
              <a:t>11</a:t>
            </a:r>
            <a:r>
              <a:rPr lang="ja-JP" altLang="ja-JP" sz="1400" dirty="0" smtClean="0">
                <a:latin typeface="ＭＳ ゴシック" panose="020B0609070205080204" pitchFamily="49" charset="-128"/>
                <a:ea typeface="ＭＳ ゴシック" panose="020B0609070205080204" pitchFamily="49" charset="-128"/>
              </a:rPr>
              <a:t>時</a:t>
            </a:r>
            <a:r>
              <a:rPr lang="en-US" altLang="ja-JP" sz="1400" dirty="0">
                <a:latin typeface="ＭＳ ゴシック" panose="020B0609070205080204" pitchFamily="49" charset="-128"/>
                <a:ea typeface="ＭＳ ゴシック" panose="020B0609070205080204" pitchFamily="49" charset="-128"/>
              </a:rPr>
              <a:t>59</a:t>
            </a:r>
            <a:r>
              <a:rPr lang="ja-JP" altLang="ja-JP" sz="1400" dirty="0">
                <a:latin typeface="ＭＳ ゴシック" panose="020B0609070205080204" pitchFamily="49" charset="-128"/>
                <a:ea typeface="ＭＳ ゴシック" panose="020B0609070205080204" pitchFamily="49" charset="-128"/>
              </a:rPr>
              <a:t>分までに送信を完了してください。</a:t>
            </a:r>
          </a:p>
          <a:p>
            <a:pPr marL="0" indent="0">
              <a:buNone/>
            </a:pPr>
            <a:endParaRPr lang="en-US" altLang="ja-JP" sz="800" dirty="0" smtClean="0">
              <a:latin typeface="ＭＳ ゴシック" panose="020B0609070205080204" pitchFamily="49" charset="-128"/>
              <a:ea typeface="ＭＳ ゴシック" panose="020B0609070205080204" pitchFamily="49" charset="-128"/>
            </a:endParaRPr>
          </a:p>
          <a:p>
            <a:pPr marL="0" indent="0">
              <a:buNone/>
            </a:pPr>
            <a:r>
              <a:rPr lang="ja-JP" altLang="en-US" sz="1700" b="1" dirty="0" smtClean="0">
                <a:latin typeface="ＭＳ ゴシック" panose="020B0609070205080204" pitchFamily="49" charset="-128"/>
                <a:ea typeface="ＭＳ ゴシック" panose="020B0609070205080204" pitchFamily="49" charset="-128"/>
              </a:rPr>
              <a:t>　</a:t>
            </a:r>
            <a:r>
              <a:rPr lang="ja-JP" altLang="ja-JP" sz="1800" u="sng" dirty="0" smtClean="0">
                <a:latin typeface="ＭＳ ゴシック" panose="020B0609070205080204" pitchFamily="49" charset="-128"/>
                <a:ea typeface="ＭＳ ゴシック" panose="020B0609070205080204" pitchFamily="49" charset="-128"/>
              </a:rPr>
              <a:t>②  郵送の場合</a:t>
            </a:r>
          </a:p>
          <a:p>
            <a:pPr marL="0" indent="0">
              <a:buNone/>
            </a:pPr>
            <a:r>
              <a:rPr lang="ja-JP" altLang="en-US" sz="1400" dirty="0" smtClean="0">
                <a:latin typeface="ＭＳ ゴシック" panose="020B0609070205080204" pitchFamily="49" charset="-128"/>
                <a:ea typeface="ＭＳ ゴシック" panose="020B0609070205080204" pitchFamily="49" charset="-128"/>
              </a:rPr>
              <a:t>　　上記ＵＲＬから申請書類等をダウンロードし、必要事項を記入の上、</a:t>
            </a:r>
            <a:r>
              <a:rPr lang="ja-JP" altLang="ja-JP" sz="1400" dirty="0" smtClean="0">
                <a:latin typeface="ＭＳ ゴシック" panose="020B0609070205080204" pitchFamily="49" charset="-128"/>
                <a:ea typeface="ＭＳ ゴシック" panose="020B0609070205080204" pitchFamily="49" charset="-128"/>
              </a:rPr>
              <a:t>次の宛</a:t>
            </a:r>
            <a:endParaRPr lang="en-US" altLang="ja-JP" sz="1400" dirty="0" smtClean="0">
              <a:latin typeface="ＭＳ ゴシック" panose="020B0609070205080204" pitchFamily="49" charset="-128"/>
              <a:ea typeface="ＭＳ ゴシック" panose="020B0609070205080204" pitchFamily="49" charset="-128"/>
            </a:endParaRPr>
          </a:p>
          <a:p>
            <a:pPr marL="0" indent="0">
              <a:buNone/>
            </a:pPr>
            <a:r>
              <a:rPr lang="ja-JP" altLang="en-US" sz="1400" dirty="0" smtClean="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先に簡易書留など追跡ができる方法で郵送してください</a:t>
            </a:r>
            <a:r>
              <a:rPr lang="ja-JP"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申請書類等は</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a:latin typeface="ＭＳ ゴシック" panose="020B0609070205080204" pitchFamily="49" charset="-128"/>
              <a:ea typeface="ＭＳ ゴシック" panose="020B0609070205080204" pitchFamily="49" charset="-128"/>
            </a:endParaRPr>
          </a:p>
          <a:p>
            <a:pPr marL="0" indent="0">
              <a:buNone/>
            </a:pPr>
            <a:r>
              <a:rPr lang="ja-JP" altLang="en-US" sz="1400" dirty="0" smtClean="0">
                <a:latin typeface="ＭＳ ゴシック" panose="020B0609070205080204" pitchFamily="49" charset="-128"/>
                <a:ea typeface="ＭＳ ゴシック" panose="020B0609070205080204" pitchFamily="49" charset="-128"/>
              </a:rPr>
              <a:t>　各県税</a:t>
            </a:r>
            <a:r>
              <a:rPr lang="ja-JP" altLang="en-US" sz="1400" dirty="0" smtClean="0">
                <a:latin typeface="ＭＳ ゴシック" panose="020B0609070205080204" pitchFamily="49" charset="-128"/>
                <a:ea typeface="ＭＳ ゴシック" panose="020B0609070205080204" pitchFamily="49" charset="-128"/>
              </a:rPr>
              <a:t>事務所</a:t>
            </a:r>
            <a:r>
              <a:rPr lang="ja-JP" altLang="en-US" sz="1400" dirty="0" smtClean="0">
                <a:latin typeface="ＭＳ ゴシック" panose="020B0609070205080204" pitchFamily="49" charset="-128"/>
                <a:ea typeface="ＭＳ ゴシック" panose="020B0609070205080204" pitchFamily="49" charset="-128"/>
              </a:rPr>
              <a:t>、県庁本館県民プラザ室、各県民</a:t>
            </a:r>
            <a:r>
              <a:rPr lang="ja-JP" altLang="en-US" sz="1400" dirty="0" smtClean="0">
                <a:latin typeface="ＭＳ ゴシック" panose="020B0609070205080204" pitchFamily="49" charset="-128"/>
                <a:ea typeface="ＭＳ ゴシック" panose="020B0609070205080204" pitchFamily="49" charset="-128"/>
              </a:rPr>
              <a:t>相談室、県内商工会議所・商工</a:t>
            </a:r>
            <a:endParaRPr lang="en-US" altLang="ja-JP" sz="1400" dirty="0" smtClean="0">
              <a:latin typeface="ＭＳ ゴシック" panose="020B0609070205080204" pitchFamily="49" charset="-128"/>
              <a:ea typeface="ＭＳ ゴシック" panose="020B0609070205080204" pitchFamily="49" charset="-128"/>
            </a:endParaRPr>
          </a:p>
          <a:p>
            <a:pPr marL="0" indent="0">
              <a:buNone/>
            </a:pPr>
            <a:r>
              <a:rPr lang="ja-JP" altLang="en-US" sz="1400" dirty="0" smtClean="0">
                <a:latin typeface="ＭＳ ゴシック" panose="020B0609070205080204" pitchFamily="49" charset="-128"/>
                <a:ea typeface="ＭＳ ゴシック" panose="020B0609070205080204" pitchFamily="49" charset="-128"/>
              </a:rPr>
              <a:t>　会及び県中小企業団体中央会でも入手可能です。）</a:t>
            </a:r>
            <a:endParaRPr lang="en-US" altLang="ja-JP" sz="1400" dirty="0" smtClean="0">
              <a:latin typeface="ＭＳ ゴシック" panose="020B0609070205080204" pitchFamily="49" charset="-128"/>
              <a:ea typeface="ＭＳ ゴシック" panose="020B0609070205080204" pitchFamily="49" charset="-128"/>
            </a:endParaRPr>
          </a:p>
          <a:p>
            <a:pPr marL="0" indent="0">
              <a:buNone/>
            </a:pPr>
            <a:r>
              <a:rPr lang="ja-JP" altLang="en-US" sz="1400" dirty="0" smtClean="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なお、６月</a:t>
            </a:r>
            <a:r>
              <a:rPr lang="en-US" altLang="ja-JP" sz="1400" dirty="0" smtClean="0">
                <a:latin typeface="ＭＳ ゴシック" panose="020B0609070205080204" pitchFamily="49" charset="-128"/>
                <a:ea typeface="ＭＳ ゴシック" panose="020B0609070205080204" pitchFamily="49" charset="-128"/>
              </a:rPr>
              <a:t>30</a:t>
            </a:r>
            <a:r>
              <a:rPr lang="ja-JP" altLang="ja-JP" sz="1400" dirty="0" smtClean="0">
                <a:latin typeface="ＭＳ ゴシック" panose="020B0609070205080204" pitchFamily="49" charset="-128"/>
                <a:ea typeface="ＭＳ ゴシック" panose="020B0609070205080204" pitchFamily="49" charset="-128"/>
              </a:rPr>
              <a:t>日（火）の消印有効です。</a:t>
            </a:r>
          </a:p>
          <a:p>
            <a:pPr marL="0" indent="0">
              <a:buNone/>
            </a:pPr>
            <a:r>
              <a:rPr lang="ja-JP" altLang="en-US" sz="1600" dirty="0" smtClean="0">
                <a:latin typeface="ＭＳ ゴシック" panose="020B0609070205080204" pitchFamily="49" charset="-128"/>
                <a:ea typeface="ＭＳ ゴシック" panose="020B0609070205080204" pitchFamily="49" charset="-128"/>
              </a:rPr>
              <a:t>　</a:t>
            </a:r>
            <a:r>
              <a:rPr lang="ja-JP" altLang="en-US" sz="1600" dirty="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（宛先）〒</a:t>
            </a:r>
            <a:r>
              <a:rPr lang="en-US" altLang="ja-JP" sz="1400" dirty="0" smtClean="0">
                <a:latin typeface="ＭＳ ゴシック" panose="020B0609070205080204" pitchFamily="49" charset="-128"/>
                <a:ea typeface="ＭＳ ゴシック" panose="020B0609070205080204" pitchFamily="49" charset="-128"/>
              </a:rPr>
              <a:t>321-3226</a:t>
            </a:r>
            <a:r>
              <a:rPr lang="ja-JP" altLang="ja-JP" sz="1400" dirty="0" smtClean="0">
                <a:latin typeface="ＭＳ ゴシック" panose="020B0609070205080204" pitchFamily="49" charset="-128"/>
                <a:ea typeface="ＭＳ ゴシック" panose="020B0609070205080204" pitchFamily="49" charset="-128"/>
              </a:rPr>
              <a:t>　</a:t>
            </a:r>
            <a:endParaRPr lang="en-US" altLang="ja-JP" sz="1400" dirty="0" smtClean="0">
              <a:latin typeface="ＭＳ ゴシック" panose="020B0609070205080204" pitchFamily="49" charset="-128"/>
              <a:ea typeface="ＭＳ ゴシック" panose="020B0609070205080204" pitchFamily="49" charset="-128"/>
            </a:endParaRPr>
          </a:p>
          <a:p>
            <a:pPr marL="0" indent="0">
              <a:buNone/>
            </a:pPr>
            <a:r>
              <a:rPr lang="en-US" altLang="ja-JP" sz="1400" dirty="0">
                <a:latin typeface="ＭＳ ゴシック" panose="020B0609070205080204" pitchFamily="49" charset="-128"/>
                <a:ea typeface="ＭＳ ゴシック" panose="020B0609070205080204" pitchFamily="49" charset="-128"/>
              </a:rPr>
              <a:t> </a:t>
            </a:r>
            <a:r>
              <a:rPr lang="en-US" altLang="ja-JP" sz="1400" dirty="0" smtClean="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栃木県宇都宮市ゆいの杜</a:t>
            </a:r>
            <a:r>
              <a:rPr lang="en-US" altLang="ja-JP" sz="1400" dirty="0" smtClean="0">
                <a:latin typeface="ＭＳ ゴシック" panose="020B0609070205080204" pitchFamily="49" charset="-128"/>
                <a:ea typeface="ＭＳ ゴシック" panose="020B0609070205080204" pitchFamily="49" charset="-128"/>
              </a:rPr>
              <a:t>1-5-40</a:t>
            </a:r>
            <a:r>
              <a:rPr lang="ja-JP" altLang="ja-JP" sz="1400" dirty="0" smtClean="0">
                <a:latin typeface="ＭＳ ゴシック" panose="020B0609070205080204" pitchFamily="49" charset="-128"/>
                <a:ea typeface="ＭＳ ゴシック" panose="020B0609070205080204" pitchFamily="49" charset="-128"/>
              </a:rPr>
              <a:t>　とちぎ産業創造プラザ内</a:t>
            </a:r>
          </a:p>
          <a:p>
            <a:pPr marL="0" indent="0">
              <a:buNone/>
            </a:pPr>
            <a:r>
              <a:rPr lang="ja-JP" altLang="en-US" sz="1400" dirty="0" smtClean="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新型コロナウイルス感染拡大防止協力金受付センター</a:t>
            </a:r>
          </a:p>
          <a:p>
            <a:pPr marL="0" indent="0">
              <a:buNone/>
            </a:pPr>
            <a:r>
              <a:rPr lang="ja-JP" altLang="en-US" sz="16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 </a:t>
            </a:r>
            <a:r>
              <a:rPr lang="ja-JP" altLang="ja-JP" sz="1400" dirty="0" smtClean="0">
                <a:latin typeface="ＭＳ ゴシック" panose="020B0609070205080204" pitchFamily="49" charset="-128"/>
                <a:ea typeface="ＭＳ ゴシック" panose="020B0609070205080204" pitchFamily="49" charset="-128"/>
              </a:rPr>
              <a:t>※切手を貼付の上、差出人の住所及び氏名を必ずご記載ください</a:t>
            </a:r>
            <a:endParaRPr lang="en-US" altLang="ja-JP" sz="1400" u="heavy" dirty="0" smtClean="0">
              <a:latin typeface="ＭＳ ゴシック" panose="020B0609070205080204" pitchFamily="49" charset="-128"/>
              <a:ea typeface="ＭＳ ゴシック" panose="020B0609070205080204" pitchFamily="49" charset="-128"/>
            </a:endParaRPr>
          </a:p>
        </p:txBody>
      </p:sp>
      <p:sp>
        <p:nvSpPr>
          <p:cNvPr id="6" name="タイトル 5"/>
          <p:cNvSpPr>
            <a:spLocks noGrp="1"/>
          </p:cNvSpPr>
          <p:nvPr>
            <p:ph type="title"/>
          </p:nvPr>
        </p:nvSpPr>
        <p:spPr>
          <a:xfrm>
            <a:off x="128587" y="453573"/>
            <a:ext cx="6581775" cy="1025179"/>
          </a:xfrm>
          <a:ln w="28575">
            <a:solidFill>
              <a:schemeClr val="accent5">
                <a:lumMod val="75000"/>
              </a:schemeClr>
            </a:solidFill>
          </a:ln>
          <a:effectLst>
            <a:outerShdw blurRad="50800" dist="38100" dir="5400000" algn="t" rotWithShape="0">
              <a:prstClr val="black">
                <a:alpha val="40000"/>
              </a:prstClr>
            </a:outerShdw>
          </a:effectLst>
        </p:spPr>
        <p:txBody>
          <a:bodyPr>
            <a:normAutofit/>
          </a:bodyPr>
          <a:lstStyle/>
          <a:p>
            <a:r>
              <a:rPr kumimoji="1" lang="ja-JP" altLang="en-US" sz="2400" dirty="0" smtClean="0">
                <a:latin typeface="ＭＳ ゴシック" panose="020B0609070205080204" pitchFamily="49" charset="-128"/>
                <a:ea typeface="ＭＳ ゴシック" panose="020B0609070205080204" pitchFamily="49" charset="-128"/>
              </a:rPr>
              <a:t>新型コロナウイルス</a:t>
            </a:r>
            <a:r>
              <a:rPr kumimoji="1" lang="en-US" altLang="ja-JP" dirty="0" smtClean="0">
                <a:latin typeface="ＭＳ ゴシック" panose="020B0609070205080204" pitchFamily="49" charset="-128"/>
                <a:ea typeface="ＭＳ ゴシック" panose="020B0609070205080204" pitchFamily="49" charset="-128"/>
              </a:rPr>
              <a:t/>
            </a:r>
            <a:br>
              <a:rPr kumimoji="1" lang="en-US" altLang="ja-JP" dirty="0" smtClean="0">
                <a:latin typeface="ＭＳ ゴシック" panose="020B0609070205080204" pitchFamily="49" charset="-128"/>
                <a:ea typeface="ＭＳ ゴシック" panose="020B0609070205080204" pitchFamily="49" charset="-128"/>
              </a:rPr>
            </a:br>
            <a:r>
              <a:rPr kumimoji="1" lang="en-US" altLang="ja-JP" dirty="0" smtClean="0">
                <a:latin typeface="ＭＳ ゴシック" panose="020B0609070205080204" pitchFamily="49" charset="-128"/>
                <a:ea typeface="ＭＳ ゴシック" panose="020B0609070205080204" pitchFamily="49" charset="-128"/>
              </a:rPr>
              <a:t> </a:t>
            </a:r>
            <a:r>
              <a:rPr kumimoji="1" lang="ja-JP" altLang="en-US" sz="3000" dirty="0" smtClean="0">
                <a:latin typeface="ＭＳ ゴシック" panose="020B0609070205080204" pitchFamily="49" charset="-128"/>
                <a:ea typeface="ＭＳ ゴシック" panose="020B0609070205080204" pitchFamily="49" charset="-128"/>
              </a:rPr>
              <a:t>感染拡大防止協力金の申請について</a:t>
            </a:r>
            <a:endParaRPr kumimoji="1" lang="ja-JP" altLang="en-US" sz="3000" dirty="0">
              <a:latin typeface="ＭＳ ゴシック" panose="020B0609070205080204" pitchFamily="49" charset="-128"/>
              <a:ea typeface="ＭＳ ゴシック" panose="020B0609070205080204" pitchFamily="49" charset="-128"/>
            </a:endParaRPr>
          </a:p>
        </p:txBody>
      </p:sp>
      <p:sp>
        <p:nvSpPr>
          <p:cNvPr id="4" name="角丸四角形 3"/>
          <p:cNvSpPr/>
          <p:nvPr/>
        </p:nvSpPr>
        <p:spPr>
          <a:xfrm>
            <a:off x="202405" y="89787"/>
            <a:ext cx="4529137" cy="486066"/>
          </a:xfrm>
          <a:prstGeom prst="roundRect">
            <a:avLst/>
          </a:prstGeom>
          <a:solidFill>
            <a:schemeClr val="accent1">
              <a:lumMod val="20000"/>
              <a:lumOff val="80000"/>
            </a:schemeClr>
          </a:solidFill>
          <a:ln w="28575" cmpd="thickThi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タイトル 1"/>
          <p:cNvSpPr txBox="1">
            <a:spLocks/>
          </p:cNvSpPr>
          <p:nvPr/>
        </p:nvSpPr>
        <p:spPr>
          <a:xfrm>
            <a:off x="202405" y="88780"/>
            <a:ext cx="4529137" cy="486066"/>
          </a:xfrm>
          <a:prstGeom prst="rect">
            <a:avLst/>
          </a:prstGeom>
          <a:noFill/>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2400" dirty="0" smtClean="0">
                <a:latin typeface="ＭＳ ゴシック" panose="020B0609070205080204" pitchFamily="49" charset="-128"/>
                <a:ea typeface="ＭＳ ゴシック" panose="020B0609070205080204" pitchFamily="49" charset="-128"/>
              </a:rPr>
              <a:t>休業にご協力いただいた皆様へ</a:t>
            </a:r>
            <a:endParaRPr lang="ja-JP" altLang="en-US" sz="2400" dirty="0">
              <a:latin typeface="ＭＳ ゴシック" panose="020B0609070205080204" pitchFamily="49" charset="-128"/>
              <a:ea typeface="ＭＳ ゴシック" panose="020B0609070205080204" pitchFamily="49" charset="-128"/>
            </a:endParaRPr>
          </a:p>
        </p:txBody>
      </p:sp>
      <p:sp>
        <p:nvSpPr>
          <p:cNvPr id="13" name="角丸四角形 12"/>
          <p:cNvSpPr/>
          <p:nvPr/>
        </p:nvSpPr>
        <p:spPr>
          <a:xfrm>
            <a:off x="328614" y="2662922"/>
            <a:ext cx="1452559" cy="342900"/>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a:solidFill>
                  <a:schemeClr val="tx1"/>
                </a:solidFill>
                <a:latin typeface="ＭＳ ゴシック" panose="020B0609070205080204" pitchFamily="49" charset="-128"/>
                <a:ea typeface="ＭＳ ゴシック" panose="020B0609070205080204" pitchFamily="49" charset="-128"/>
              </a:rPr>
              <a:t> </a:t>
            </a:r>
            <a:r>
              <a:rPr kumimoji="1" lang="ja-JP" altLang="en-US" sz="2000" dirty="0" smtClean="0">
                <a:solidFill>
                  <a:schemeClr val="tx1"/>
                </a:solidFill>
                <a:latin typeface="ＭＳ ゴシック" panose="020B0609070205080204" pitchFamily="49" charset="-128"/>
                <a:ea typeface="ＭＳ ゴシック" panose="020B0609070205080204" pitchFamily="49" charset="-128"/>
              </a:rPr>
              <a:t>申請方法</a:t>
            </a:r>
            <a:endParaRPr kumimoji="1" lang="en-US" altLang="ja-JP" sz="2000" dirty="0">
              <a:solidFill>
                <a:schemeClr val="tx1"/>
              </a:solidFill>
              <a:latin typeface="ＭＳ ゴシック" panose="020B0609070205080204" pitchFamily="49" charset="-128"/>
              <a:ea typeface="ＭＳ ゴシック" panose="020B0609070205080204" pitchFamily="49" charset="-128"/>
            </a:endParaRPr>
          </a:p>
        </p:txBody>
      </p:sp>
      <p:sp>
        <p:nvSpPr>
          <p:cNvPr id="12" name="角丸四角形 11"/>
          <p:cNvSpPr/>
          <p:nvPr/>
        </p:nvSpPr>
        <p:spPr>
          <a:xfrm>
            <a:off x="328614" y="1706662"/>
            <a:ext cx="1766886" cy="342900"/>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347666" y="1653371"/>
            <a:ext cx="1747834" cy="400110"/>
          </a:xfrm>
          <a:prstGeom prst="rect">
            <a:avLst/>
          </a:prstGeom>
          <a:noFill/>
        </p:spPr>
        <p:txBody>
          <a:bodyPr wrap="square" rtlCol="0">
            <a:spAutoFit/>
          </a:bodyPr>
          <a:lstStyle/>
          <a:p>
            <a:r>
              <a:rPr kumimoji="1" lang="ja-JP" altLang="en-US" sz="2000" dirty="0">
                <a:latin typeface="ＭＳ ゴシック" panose="020B0609070205080204" pitchFamily="49" charset="-128"/>
                <a:ea typeface="ＭＳ ゴシック" panose="020B0609070205080204" pitchFamily="49" charset="-128"/>
              </a:rPr>
              <a:t>申請</a:t>
            </a:r>
            <a:r>
              <a:rPr kumimoji="1" lang="ja-JP" altLang="en-US" sz="2000" dirty="0" smtClean="0">
                <a:latin typeface="ＭＳ ゴシック" panose="020B0609070205080204" pitchFamily="49" charset="-128"/>
                <a:ea typeface="ＭＳ ゴシック" panose="020B0609070205080204" pitchFamily="49" charset="-128"/>
              </a:rPr>
              <a:t>受付期間</a:t>
            </a:r>
            <a:endParaRPr kumimoji="1" lang="en-US" altLang="ja-JP" sz="2000" dirty="0">
              <a:latin typeface="ＭＳ ゴシック" panose="020B0609070205080204" pitchFamily="49" charset="-128"/>
              <a:ea typeface="ＭＳ ゴシック" panose="020B0609070205080204" pitchFamily="49" charset="-128"/>
            </a:endParaRPr>
          </a:p>
        </p:txBody>
      </p:sp>
      <p:sp>
        <p:nvSpPr>
          <p:cNvPr id="16" name="正方形/長方形 15"/>
          <p:cNvSpPr/>
          <p:nvPr/>
        </p:nvSpPr>
        <p:spPr>
          <a:xfrm>
            <a:off x="128587" y="1593351"/>
            <a:ext cx="6581775" cy="6845799"/>
          </a:xfrm>
          <a:prstGeom prst="rect">
            <a:avLst/>
          </a:prstGeom>
          <a:noFill/>
          <a:ln>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128586" y="8675994"/>
            <a:ext cx="6581775" cy="954107"/>
          </a:xfrm>
          <a:prstGeom prst="rect">
            <a:avLst/>
          </a:prstGeom>
          <a:noFill/>
          <a:ln>
            <a:solidFill>
              <a:srgbClr val="002060"/>
            </a:solidFill>
          </a:ln>
        </p:spPr>
        <p:txBody>
          <a:bodyPr wrap="square" rtlCol="0">
            <a:spAutoFit/>
          </a:bodyPr>
          <a:lstStyle/>
          <a:p>
            <a:pPr algn="just">
              <a:spcAft>
                <a:spcPts val="0"/>
              </a:spcAft>
            </a:pPr>
            <a:r>
              <a:rPr lang="ja-JP" altLang="ja-JP" sz="1400" kern="100" dirty="0" smtClean="0">
                <a:latin typeface="游明朝" panose="02020400000000000000" pitchFamily="18" charset="-128"/>
                <a:ea typeface="ＭＳ ゴシック" panose="020B0609070205080204" pitchFamily="49" charset="-128"/>
                <a:cs typeface="Times New Roman" panose="02020603050405020304" pitchFamily="18" charset="0"/>
              </a:rPr>
              <a:t>お問合せ先</a:t>
            </a:r>
            <a:r>
              <a:rPr lang="ja-JP" altLang="en-US" sz="1400" kern="100" dirty="0" smtClean="0">
                <a:latin typeface="游明朝" panose="02020400000000000000" pitchFamily="18" charset="-128"/>
                <a:ea typeface="ＭＳ ゴシック" panose="020B0609070205080204" pitchFamily="49" charset="-128"/>
                <a:cs typeface="Times New Roman" panose="02020603050405020304" pitchFamily="18" charset="0"/>
              </a:rPr>
              <a:t>　</a:t>
            </a:r>
            <a:r>
              <a:rPr lang="en-US" altLang="ja-JP" sz="1400" kern="100" dirty="0" smtClean="0">
                <a:latin typeface="游明朝" panose="02020400000000000000" pitchFamily="18" charset="-128"/>
                <a:ea typeface="ＭＳ ゴシック" panose="020B0609070205080204" pitchFamily="49" charset="-128"/>
                <a:cs typeface="Times New Roman" panose="02020603050405020304" pitchFamily="18" charset="0"/>
              </a:rPr>
              <a:t>※</a:t>
            </a:r>
            <a:r>
              <a:rPr lang="ja-JP" altLang="en-US" sz="1400" u="sng" kern="100" dirty="0" smtClean="0">
                <a:latin typeface="游明朝" panose="02020400000000000000" pitchFamily="18" charset="-128"/>
                <a:ea typeface="ＭＳ ゴシック" panose="020B0609070205080204" pitchFamily="49" charset="-128"/>
                <a:cs typeface="Times New Roman" panose="02020603050405020304" pitchFamily="18" charset="0"/>
              </a:rPr>
              <a:t>令和２年５月１日（金）午後１時開設</a:t>
            </a:r>
            <a:endParaRPr lang="ja-JP" altLang="ja-JP" sz="1400" u="sng" kern="100" dirty="0">
              <a:latin typeface="游明朝" panose="02020400000000000000" pitchFamily="18" charset="-128"/>
              <a:ea typeface="游明朝" panose="02020400000000000000" pitchFamily="18" charset="-128"/>
              <a:cs typeface="Times New Roman" panose="02020603050405020304" pitchFamily="18" charset="0"/>
            </a:endParaRPr>
          </a:p>
          <a:p>
            <a:pPr indent="139700" algn="just">
              <a:spcAft>
                <a:spcPts val="0"/>
              </a:spcAft>
            </a:pPr>
            <a:r>
              <a:rPr lang="ja-JP" altLang="ja-JP" sz="1400" kern="100" dirty="0">
                <a:latin typeface="游明朝" panose="02020400000000000000" pitchFamily="18" charset="-128"/>
                <a:ea typeface="ＭＳ ゴシック" panose="020B0609070205080204" pitchFamily="49" charset="-128"/>
                <a:cs typeface="Times New Roman" panose="02020603050405020304" pitchFamily="18" charset="0"/>
              </a:rPr>
              <a:t>新型コロナウイルス感染拡大防止協力金受付センター</a:t>
            </a:r>
            <a:endParaRPr lang="ja-JP" altLang="ja-JP" sz="1400" kern="100" dirty="0">
              <a:latin typeface="游明朝" panose="02020400000000000000" pitchFamily="18" charset="-128"/>
              <a:ea typeface="游明朝" panose="02020400000000000000" pitchFamily="18" charset="-128"/>
              <a:cs typeface="Times New Roman" panose="02020603050405020304" pitchFamily="18" charset="0"/>
            </a:endParaRPr>
          </a:p>
          <a:p>
            <a:pPr indent="139700" algn="just">
              <a:spcAft>
                <a:spcPts val="0"/>
              </a:spcAft>
            </a:pPr>
            <a:r>
              <a:rPr lang="ja-JP" altLang="ja-JP" sz="1400" kern="100" dirty="0">
                <a:latin typeface="游明朝" panose="02020400000000000000" pitchFamily="18" charset="-128"/>
                <a:ea typeface="ＭＳ ゴシック" panose="020B0609070205080204" pitchFamily="49" charset="-128"/>
                <a:cs typeface="Times New Roman" panose="02020603050405020304" pitchFamily="18" charset="0"/>
              </a:rPr>
              <a:t>（電話）０２８－６８０－７１４５</a:t>
            </a:r>
            <a:endParaRPr lang="ja-JP" altLang="ja-JP" sz="1400" kern="100" dirty="0">
              <a:latin typeface="游明朝" panose="02020400000000000000" pitchFamily="18" charset="-128"/>
              <a:ea typeface="游明朝" panose="02020400000000000000" pitchFamily="18" charset="-128"/>
              <a:cs typeface="Times New Roman" panose="02020603050405020304" pitchFamily="18" charset="0"/>
            </a:endParaRPr>
          </a:p>
          <a:p>
            <a:pPr indent="139700" algn="just">
              <a:spcAft>
                <a:spcPts val="0"/>
              </a:spcAft>
            </a:pPr>
            <a:r>
              <a:rPr lang="ja-JP" altLang="ja-JP" sz="1400" kern="100" dirty="0">
                <a:latin typeface="游明朝" panose="02020400000000000000" pitchFamily="18" charset="-128"/>
                <a:ea typeface="ＭＳ ゴシック" panose="020B0609070205080204" pitchFamily="49" charset="-128"/>
                <a:cs typeface="Times New Roman" panose="02020603050405020304" pitchFamily="18" charset="0"/>
              </a:rPr>
              <a:t>（受付時間）午前９時から午後５時</a:t>
            </a:r>
            <a:r>
              <a:rPr lang="ja-JP" altLang="ja-JP" sz="1400" kern="100" dirty="0" smtClean="0">
                <a:latin typeface="游明朝" panose="02020400000000000000" pitchFamily="18" charset="-128"/>
                <a:ea typeface="ＭＳ ゴシック" panose="020B0609070205080204" pitchFamily="49" charset="-128"/>
                <a:cs typeface="Times New Roman" panose="02020603050405020304" pitchFamily="18" charset="0"/>
              </a:rPr>
              <a:t>まで</a:t>
            </a:r>
            <a:r>
              <a:rPr lang="en-US" altLang="ja-JP" sz="1400" kern="100" dirty="0" smtClean="0">
                <a:latin typeface="游明朝" panose="02020400000000000000" pitchFamily="18" charset="-128"/>
                <a:ea typeface="ＭＳ ゴシック" panose="020B0609070205080204" pitchFamily="49" charset="-128"/>
                <a:cs typeface="Times New Roman" panose="02020603050405020304" pitchFamily="18" charset="0"/>
              </a:rPr>
              <a:t>(</a:t>
            </a:r>
            <a:r>
              <a:rPr lang="ja-JP" altLang="ja-JP" sz="1400" kern="100" dirty="0" smtClean="0">
                <a:latin typeface="游明朝" panose="02020400000000000000" pitchFamily="18" charset="-128"/>
                <a:ea typeface="ＭＳ ゴシック" panose="020B0609070205080204" pitchFamily="49" charset="-128"/>
                <a:cs typeface="Times New Roman" panose="02020603050405020304" pitchFamily="18" charset="0"/>
              </a:rPr>
              <a:t>土日</a:t>
            </a:r>
            <a:r>
              <a:rPr lang="ja-JP" altLang="ja-JP" sz="1400" kern="100" dirty="0">
                <a:latin typeface="游明朝" panose="02020400000000000000" pitchFamily="18" charset="-128"/>
                <a:ea typeface="ＭＳ ゴシック" panose="020B0609070205080204" pitchFamily="49" charset="-128"/>
                <a:cs typeface="Times New Roman" panose="02020603050405020304" pitchFamily="18" charset="0"/>
              </a:rPr>
              <a:t>・祝日</a:t>
            </a:r>
            <a:r>
              <a:rPr lang="ja-JP" altLang="ja-JP" sz="1400" kern="100" dirty="0" smtClean="0">
                <a:latin typeface="游明朝" panose="02020400000000000000" pitchFamily="18" charset="-128"/>
                <a:ea typeface="ＭＳ ゴシック" panose="020B0609070205080204" pitchFamily="49" charset="-128"/>
                <a:cs typeface="Times New Roman" panose="02020603050405020304" pitchFamily="18" charset="0"/>
              </a:rPr>
              <a:t>も</a:t>
            </a:r>
            <a:r>
              <a:rPr lang="ja-JP" altLang="en-US" sz="1400" kern="100" dirty="0" smtClean="0">
                <a:latin typeface="游明朝" panose="02020400000000000000" pitchFamily="18" charset="-128"/>
                <a:ea typeface="ＭＳ ゴシック" panose="020B0609070205080204" pitchFamily="49" charset="-128"/>
                <a:cs typeface="Times New Roman" panose="02020603050405020304" pitchFamily="18" charset="0"/>
              </a:rPr>
              <a:t>受け付け</a:t>
            </a:r>
            <a:r>
              <a:rPr lang="ja-JP" altLang="ja-JP" sz="1400" kern="100" dirty="0" smtClean="0">
                <a:latin typeface="游明朝" panose="02020400000000000000" pitchFamily="18" charset="-128"/>
                <a:ea typeface="ＭＳ ゴシック" panose="020B0609070205080204" pitchFamily="49" charset="-128"/>
                <a:cs typeface="Times New Roman" panose="02020603050405020304" pitchFamily="18" charset="0"/>
              </a:rPr>
              <a:t>して</a:t>
            </a:r>
            <a:r>
              <a:rPr lang="ja-JP" altLang="ja-JP" sz="1400" kern="100" dirty="0">
                <a:latin typeface="游明朝" panose="02020400000000000000" pitchFamily="18" charset="-128"/>
                <a:ea typeface="ＭＳ ゴシック" panose="020B0609070205080204" pitchFamily="49" charset="-128"/>
                <a:cs typeface="Times New Roman" panose="02020603050405020304" pitchFamily="18" charset="0"/>
              </a:rPr>
              <a:t>います</a:t>
            </a:r>
            <a:r>
              <a:rPr lang="ja-JP" altLang="ja-JP" sz="1400" kern="100" dirty="0" smtClean="0">
                <a:latin typeface="游明朝" panose="02020400000000000000" pitchFamily="18" charset="-128"/>
                <a:ea typeface="ＭＳ ゴシック" panose="020B0609070205080204" pitchFamily="49" charset="-128"/>
                <a:cs typeface="Times New Roman" panose="02020603050405020304" pitchFamily="18" charset="0"/>
              </a:rPr>
              <a:t>。</a:t>
            </a:r>
            <a:r>
              <a:rPr lang="en-US" altLang="ja-JP" sz="1400" kern="100" smtClean="0">
                <a:latin typeface="游明朝" panose="02020400000000000000" pitchFamily="18" charset="-128"/>
                <a:ea typeface="ＭＳ ゴシック" panose="020B0609070205080204" pitchFamily="49" charset="-128"/>
                <a:cs typeface="Times New Roman" panose="02020603050405020304" pitchFamily="18" charset="0"/>
              </a:rPr>
              <a:t>)</a:t>
            </a:r>
            <a:endParaRPr lang="ja-JP" altLang="ja-JP" sz="1400" kern="100" dirty="0">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21" name="図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9851" y="3914478"/>
            <a:ext cx="900000" cy="900000"/>
          </a:xfrm>
          <a:prstGeom prst="rect">
            <a:avLst/>
          </a:prstGeom>
        </p:spPr>
      </p:pic>
      <p:sp>
        <p:nvSpPr>
          <p:cNvPr id="22" name="テキスト ボックス 21"/>
          <p:cNvSpPr txBox="1"/>
          <p:nvPr/>
        </p:nvSpPr>
        <p:spPr>
          <a:xfrm>
            <a:off x="5029253" y="3763359"/>
            <a:ext cx="1371548" cy="246221"/>
          </a:xfrm>
          <a:prstGeom prst="rect">
            <a:avLst/>
          </a:prstGeom>
          <a:noFill/>
        </p:spPr>
        <p:txBody>
          <a:bodyPr wrap="square" rtlCol="0">
            <a:spAutoFit/>
          </a:bodyPr>
          <a:lstStyle/>
          <a:p>
            <a:r>
              <a:rPr kumimoji="1" lang="ja-JP" altLang="en-US" sz="1000" dirty="0" smtClean="0">
                <a:latin typeface="ＭＳ ゴシック" panose="020B0609070205080204" pitchFamily="49" charset="-128"/>
                <a:ea typeface="ＭＳ ゴシック" panose="020B0609070205080204" pitchFamily="49" charset="-128"/>
              </a:rPr>
              <a:t>読取用</a:t>
            </a:r>
            <a:r>
              <a:rPr kumimoji="1" lang="en-US" altLang="ja-JP" sz="1000" dirty="0" smtClean="0">
                <a:latin typeface="ＭＳ ゴシック" panose="020B0609070205080204" pitchFamily="49" charset="-128"/>
                <a:ea typeface="ＭＳ ゴシック" panose="020B0609070205080204" pitchFamily="49" charset="-128"/>
              </a:rPr>
              <a:t>QR</a:t>
            </a:r>
            <a:r>
              <a:rPr kumimoji="1" lang="ja-JP" altLang="en-US" sz="1000" dirty="0" smtClean="0">
                <a:latin typeface="ＭＳ ゴシック" panose="020B0609070205080204" pitchFamily="49" charset="-128"/>
                <a:ea typeface="ＭＳ ゴシック" panose="020B0609070205080204" pitchFamily="49" charset="-128"/>
              </a:rPr>
              <a:t>コード</a:t>
            </a:r>
            <a:endParaRPr kumimoji="1" lang="ja-JP" altLang="en-US" sz="10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1868939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757911539"/>
              </p:ext>
            </p:extLst>
          </p:nvPr>
        </p:nvGraphicFramePr>
        <p:xfrm>
          <a:off x="83440" y="105699"/>
          <a:ext cx="6600826" cy="3610903"/>
        </p:xfrm>
        <a:graphic>
          <a:graphicData uri="http://schemas.openxmlformats.org/drawingml/2006/table">
            <a:tbl>
              <a:tblPr firstRow="1" bandRow="1">
                <a:tableStyleId>{5C22544A-7EE6-4342-B048-85BDC9FD1C3A}</a:tableStyleId>
              </a:tblPr>
              <a:tblGrid>
                <a:gridCol w="6600826">
                  <a:extLst>
                    <a:ext uri="{9D8B030D-6E8A-4147-A177-3AD203B41FA5}">
                      <a16:colId xmlns:a16="http://schemas.microsoft.com/office/drawing/2014/main" val="3900887930"/>
                    </a:ext>
                  </a:extLst>
                </a:gridCol>
              </a:tblGrid>
              <a:tr h="344822">
                <a:tc>
                  <a:txBody>
                    <a:bodyPr/>
                    <a:lstStyle/>
                    <a:p>
                      <a:pPr>
                        <a:lnSpc>
                          <a:spcPct val="150000"/>
                        </a:lnSpc>
                      </a:pPr>
                      <a:r>
                        <a:rPr kumimoji="1" lang="ja-JP" altLang="en-US" sz="1400" dirty="0" smtClean="0">
                          <a:solidFill>
                            <a:schemeClr val="tx1"/>
                          </a:solidFill>
                          <a:latin typeface="ＭＳ ゴシック" panose="020B0609070205080204" pitchFamily="49" charset="-128"/>
                          <a:ea typeface="ＭＳ ゴシック" panose="020B0609070205080204" pitchFamily="49" charset="-128"/>
                        </a:rPr>
                        <a:t>○申請書類について</a:t>
                      </a:r>
                      <a:endParaRPr kumimoji="1" lang="ja-JP" altLang="en-US" sz="1400" dirty="0">
                        <a:solidFill>
                          <a:schemeClr val="tx1"/>
                        </a:solidFill>
                        <a:latin typeface="ＭＳ ゴシック" panose="020B0609070205080204" pitchFamily="49" charset="-128"/>
                        <a:ea typeface="ＭＳ ゴシック" panose="020B0609070205080204" pitchFamily="49" charset="-128"/>
                      </a:endParaRPr>
                    </a:p>
                  </a:txBody>
                  <a:tcPr>
                    <a:noFill/>
                  </a:tcPr>
                </a:tc>
                <a:extLst>
                  <a:ext uri="{0D108BD9-81ED-4DB2-BD59-A6C34878D82A}">
                    <a16:rowId xmlns:a16="http://schemas.microsoft.com/office/drawing/2014/main" val="1767312734"/>
                  </a:ext>
                </a:extLst>
              </a:tr>
              <a:tr h="285270">
                <a:tc>
                  <a:txBody>
                    <a:bodyPr/>
                    <a:lstStyle/>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１　感染拡大防止協力金申請書</a:t>
                      </a:r>
                      <a:endParaRPr kumimoji="1" lang="ja-JP" altLang="en-US" sz="120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3476000459"/>
                  </a:ext>
                </a:extLst>
              </a:tr>
              <a:tr h="1386341">
                <a:tc>
                  <a:txBody>
                    <a:bodyPr/>
                    <a:lstStyle/>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２　緊急事態措置以前から営業活動を行っていることがわかる書類（（１）～（３）全て）</a:t>
                      </a:r>
                      <a:endParaRPr kumimoji="1" lang="en-US" altLang="ja-JP" sz="1200" dirty="0" smtClean="0">
                        <a:latin typeface="ＭＳ ゴシック" panose="020B0609070205080204" pitchFamily="49" charset="-128"/>
                        <a:ea typeface="ＭＳ ゴシック" panose="020B0609070205080204" pitchFamily="49" charset="-128"/>
                      </a:endParaRPr>
                    </a:p>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　　（１）営業活動を行っていることがわかる書類（写し）</a:t>
                      </a:r>
                      <a:endParaRPr kumimoji="1" lang="en-US" altLang="ja-JP" sz="1200" dirty="0" smtClean="0">
                        <a:latin typeface="ＭＳ ゴシック" panose="020B0609070205080204" pitchFamily="49" charset="-128"/>
                        <a:ea typeface="ＭＳ ゴシック" panose="020B0609070205080204" pitchFamily="49" charset="-128"/>
                      </a:endParaRPr>
                    </a:p>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　　　　①法人の場合、直近の決算書のうち、貸借対照表と損益計算書</a:t>
                      </a:r>
                      <a:endParaRPr kumimoji="1" lang="en-US" altLang="ja-JP" sz="1200" dirty="0" smtClean="0">
                        <a:latin typeface="ＭＳ ゴシック" panose="020B0609070205080204" pitchFamily="49" charset="-128"/>
                        <a:ea typeface="ＭＳ ゴシック" panose="020B0609070205080204" pitchFamily="49" charset="-128"/>
                      </a:endParaRPr>
                    </a:p>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　　　　　個人事業主の場合、直近の</a:t>
                      </a:r>
                      <a:r>
                        <a:rPr kumimoji="1" lang="ja-JP" altLang="en-US" sz="1200" smtClean="0">
                          <a:latin typeface="ＭＳ ゴシック" panose="020B0609070205080204" pitchFamily="49" charset="-128"/>
                          <a:ea typeface="ＭＳ ゴシック" panose="020B0609070205080204" pitchFamily="49" charset="-128"/>
                        </a:rPr>
                        <a:t>確定申告書の控え</a:t>
                      </a:r>
                      <a:r>
                        <a:rPr kumimoji="1" lang="ja-JP" altLang="en-US" sz="1200" dirty="0" smtClean="0">
                          <a:latin typeface="ＭＳ ゴシック" panose="020B0609070205080204" pitchFamily="49" charset="-128"/>
                          <a:ea typeface="ＭＳ ゴシック" panose="020B0609070205080204" pitchFamily="49" charset="-128"/>
                        </a:rPr>
                        <a:t>と収支決算書</a:t>
                      </a:r>
                      <a:endParaRPr kumimoji="1" lang="en-US" altLang="ja-JP" sz="1200" dirty="0" smtClean="0">
                        <a:latin typeface="ＭＳ ゴシック" panose="020B0609070205080204" pitchFamily="49" charset="-128"/>
                        <a:ea typeface="ＭＳ ゴシック" panose="020B0609070205080204" pitchFamily="49" charset="-128"/>
                      </a:endParaRPr>
                    </a:p>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　　　　②申請する事業所ごとの外景（社名や店舗名入り）及び内景の写真</a:t>
                      </a:r>
                      <a:endParaRPr kumimoji="1" lang="en-US" altLang="ja-JP" sz="1200" dirty="0" smtClean="0">
                        <a:latin typeface="ＭＳ ゴシック" panose="020B0609070205080204" pitchFamily="49" charset="-128"/>
                        <a:ea typeface="ＭＳ ゴシック" panose="020B0609070205080204" pitchFamily="49" charset="-128"/>
                      </a:endParaRPr>
                    </a:p>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　　（２）業種に係る営業に必要な許可等を全て取得していることがわかる書類（写し可）</a:t>
                      </a:r>
                      <a:endParaRPr kumimoji="1" lang="en-US" altLang="ja-JP" sz="1200" dirty="0" smtClean="0">
                        <a:latin typeface="ＭＳ ゴシック" panose="020B0609070205080204" pitchFamily="49" charset="-128"/>
                        <a:ea typeface="ＭＳ ゴシック" panose="020B0609070205080204" pitchFamily="49" charset="-128"/>
                      </a:endParaRPr>
                    </a:p>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　　　　（例）飲食店営業許可、酒類販売業免許　等</a:t>
                      </a:r>
                      <a:endParaRPr kumimoji="1" lang="en-US" altLang="ja-JP" sz="1200" dirty="0" smtClean="0">
                        <a:latin typeface="ＭＳ ゴシック" panose="020B0609070205080204" pitchFamily="49" charset="-128"/>
                        <a:ea typeface="ＭＳ ゴシック" panose="020B0609070205080204" pitchFamily="49" charset="-128"/>
                      </a:endParaRPr>
                    </a:p>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　　（３）本人確認書類（写し可）</a:t>
                      </a:r>
                      <a:endParaRPr kumimoji="1" lang="ja-JP" altLang="en-US" sz="120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3067691599"/>
                  </a:ext>
                </a:extLst>
              </a:tr>
              <a:tr h="441142">
                <a:tc>
                  <a:txBody>
                    <a:bodyPr/>
                    <a:lstStyle/>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３　休業等の状況がわかる書類（写し可）</a:t>
                      </a:r>
                      <a:endParaRPr kumimoji="1" lang="en-US" altLang="ja-JP" sz="1200" dirty="0" smtClean="0">
                        <a:latin typeface="ＭＳ ゴシック" panose="020B0609070205080204" pitchFamily="49" charset="-128"/>
                        <a:ea typeface="ＭＳ ゴシック" panose="020B0609070205080204" pitchFamily="49" charset="-128"/>
                      </a:endParaRPr>
                    </a:p>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　　　　（例）休業を告知する</a:t>
                      </a:r>
                      <a:r>
                        <a:rPr kumimoji="1" lang="en-US" altLang="ja-JP" sz="1200" dirty="0" smtClean="0">
                          <a:latin typeface="ＭＳ ゴシック" panose="020B0609070205080204" pitchFamily="49" charset="-128"/>
                          <a:ea typeface="ＭＳ ゴシック" panose="020B0609070205080204" pitchFamily="49" charset="-128"/>
                        </a:rPr>
                        <a:t>HP</a:t>
                      </a:r>
                      <a:r>
                        <a:rPr kumimoji="1" lang="ja-JP" altLang="en-US" sz="1200" dirty="0" err="1" smtClean="0">
                          <a:latin typeface="ＭＳ ゴシック" panose="020B0609070205080204" pitchFamily="49" charset="-128"/>
                          <a:ea typeface="ＭＳ ゴシック" panose="020B0609070205080204" pitchFamily="49" charset="-128"/>
                        </a:rPr>
                        <a:t>、</a:t>
                      </a:r>
                      <a:r>
                        <a:rPr kumimoji="1" lang="ja-JP" altLang="en-US" sz="1200" dirty="0" smtClean="0">
                          <a:latin typeface="ＭＳ ゴシック" panose="020B0609070205080204" pitchFamily="49" charset="-128"/>
                          <a:ea typeface="ＭＳ ゴシック" panose="020B0609070205080204" pitchFamily="49" charset="-128"/>
                        </a:rPr>
                        <a:t>店頭表示、</a:t>
                      </a:r>
                      <a:r>
                        <a:rPr kumimoji="1" lang="en-US" altLang="ja-JP" sz="1200" dirty="0" smtClean="0">
                          <a:latin typeface="ＭＳ ゴシック" panose="020B0609070205080204" pitchFamily="49" charset="-128"/>
                          <a:ea typeface="ＭＳ ゴシック" panose="020B0609070205080204" pitchFamily="49" charset="-128"/>
                        </a:rPr>
                        <a:t>DM</a:t>
                      </a:r>
                      <a:r>
                        <a:rPr kumimoji="1" lang="ja-JP" altLang="en-US" sz="1200" dirty="0" smtClean="0">
                          <a:latin typeface="ＭＳ ゴシック" panose="020B0609070205080204" pitchFamily="49" charset="-128"/>
                          <a:ea typeface="ＭＳ ゴシック" panose="020B0609070205080204" pitchFamily="49" charset="-128"/>
                        </a:rPr>
                        <a:t>　等</a:t>
                      </a:r>
                      <a:endParaRPr kumimoji="1" lang="ja-JP" altLang="en-US" sz="120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2199647308"/>
                  </a:ext>
                </a:extLst>
              </a:tr>
              <a:tr h="299584">
                <a:tc>
                  <a:txBody>
                    <a:bodyPr/>
                    <a:lstStyle/>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４　休業する事業所が賃借の場合、賃貸借契約書（写し）</a:t>
                      </a:r>
                      <a:endParaRPr kumimoji="1" lang="ja-JP" altLang="en-US" sz="120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3240967744"/>
                  </a:ext>
                </a:extLst>
              </a:tr>
              <a:tr h="299994">
                <a:tc>
                  <a:txBody>
                    <a:bodyPr/>
                    <a:lstStyle/>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５　誓約書</a:t>
                      </a:r>
                      <a:endParaRPr kumimoji="1" lang="ja-JP" altLang="en-US" sz="120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1824618438"/>
                  </a:ext>
                </a:extLst>
              </a:tr>
              <a:tr h="302895">
                <a:tc>
                  <a:txBody>
                    <a:bodyPr/>
                    <a:lstStyle/>
                    <a:p>
                      <a:pPr>
                        <a:lnSpc>
                          <a:spcPct val="100000"/>
                        </a:lnSpc>
                      </a:pPr>
                      <a:r>
                        <a:rPr kumimoji="1" lang="ja-JP" altLang="en-US" sz="1200" dirty="0" smtClean="0">
                          <a:latin typeface="ＭＳ ゴシック" panose="020B0609070205080204" pitchFamily="49" charset="-128"/>
                          <a:ea typeface="ＭＳ ゴシック" panose="020B0609070205080204" pitchFamily="49" charset="-128"/>
                        </a:rPr>
                        <a:t>６　支払金口座振替依頼書</a:t>
                      </a:r>
                      <a:endParaRPr kumimoji="1" lang="ja-JP" altLang="en-US" sz="120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2525208483"/>
                  </a:ext>
                </a:extLst>
              </a:tr>
            </a:tbl>
          </a:graphicData>
        </a:graphic>
      </p:graphicFrame>
      <p:cxnSp>
        <p:nvCxnSpPr>
          <p:cNvPr id="6" name="直線コネクタ 5"/>
          <p:cNvCxnSpPr/>
          <p:nvPr/>
        </p:nvCxnSpPr>
        <p:spPr>
          <a:xfrm flipV="1">
            <a:off x="0" y="3801235"/>
            <a:ext cx="6858000" cy="1"/>
          </a:xfrm>
          <a:prstGeom prst="line">
            <a:avLst/>
          </a:prstGeom>
          <a:ln w="25400">
            <a:solidFill>
              <a:srgbClr val="002060"/>
            </a:solidFill>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41511" y="7008098"/>
            <a:ext cx="7340645" cy="276999"/>
          </a:xfrm>
          <a:prstGeom prst="rect">
            <a:avLst/>
          </a:prstGeom>
          <a:noFill/>
        </p:spPr>
        <p:txBody>
          <a:bodyPr wrap="square" rtlCol="0">
            <a:spAutoFit/>
          </a:bodyPr>
          <a:lstStyle/>
          <a:p>
            <a:pPr indent="-457200"/>
            <a:r>
              <a:rPr lang="ja-JP" altLang="en-US" sz="1200" b="1" dirty="0" smtClean="0">
                <a:latin typeface="ＭＳ ゴシック" panose="020B0609070205080204" pitchFamily="49" charset="-128"/>
                <a:ea typeface="ＭＳ ゴシック" panose="020B0609070205080204" pitchFamily="49" charset="-128"/>
              </a:rPr>
              <a:t>２　特措法による要請を行う施設（床面積の合計が</a:t>
            </a:r>
            <a:r>
              <a:rPr lang="en-US" altLang="ja-JP" sz="1200" b="1" dirty="0" smtClean="0">
                <a:latin typeface="ＭＳ ゴシック" panose="020B0609070205080204" pitchFamily="49" charset="-128"/>
                <a:ea typeface="ＭＳ ゴシック" panose="020B0609070205080204" pitchFamily="49" charset="-128"/>
              </a:rPr>
              <a:t>1,000</a:t>
            </a:r>
            <a:r>
              <a:rPr lang="ja-JP" altLang="en-US" sz="1200" b="1" dirty="0" smtClean="0">
                <a:latin typeface="ＭＳ ゴシック" panose="020B0609070205080204" pitchFamily="49" charset="-128"/>
                <a:ea typeface="ＭＳ ゴシック" panose="020B0609070205080204" pitchFamily="49" charset="-128"/>
              </a:rPr>
              <a:t>㎡以下の施設は協力依頼）</a:t>
            </a:r>
            <a:endParaRPr lang="en-US" altLang="ja-JP" sz="1200" b="1" dirty="0" smtClean="0">
              <a:latin typeface="ＭＳ ゴシック" panose="020B0609070205080204" pitchFamily="49" charset="-128"/>
              <a:ea typeface="ＭＳ ゴシック" panose="020B0609070205080204" pitchFamily="49" charset="-128"/>
            </a:endParaRPr>
          </a:p>
        </p:txBody>
      </p:sp>
      <p:sp>
        <p:nvSpPr>
          <p:cNvPr id="9" name="テキスト ボックス 8"/>
          <p:cNvSpPr txBox="1"/>
          <p:nvPr/>
        </p:nvSpPr>
        <p:spPr>
          <a:xfrm>
            <a:off x="41511" y="4170909"/>
            <a:ext cx="5349846" cy="276999"/>
          </a:xfrm>
          <a:prstGeom prst="rect">
            <a:avLst/>
          </a:prstGeom>
          <a:noFill/>
        </p:spPr>
        <p:txBody>
          <a:bodyPr wrap="square" rtlCol="0">
            <a:spAutoFit/>
          </a:bodyPr>
          <a:lstStyle/>
          <a:p>
            <a:pPr indent="-457200"/>
            <a:r>
              <a:rPr lang="ja-JP" altLang="en-US" sz="1200" b="1" dirty="0" smtClean="0">
                <a:latin typeface="ＭＳ ゴシック" panose="020B0609070205080204" pitchFamily="49" charset="-128"/>
                <a:ea typeface="ＭＳ ゴシック" panose="020B0609070205080204" pitchFamily="49" charset="-128"/>
              </a:rPr>
              <a:t>１　特措法による要請を行う施設</a:t>
            </a:r>
            <a:endParaRPr lang="ja-JP" altLang="en-US" sz="1200" b="1" u="sng" dirty="0">
              <a:latin typeface="ＭＳ ゴシック" panose="020B0609070205080204" pitchFamily="49" charset="-128"/>
              <a:ea typeface="ＭＳ ゴシック" panose="020B0609070205080204" pitchFamily="49" charset="-128"/>
            </a:endParaRPr>
          </a:p>
        </p:txBody>
      </p:sp>
      <p:sp>
        <p:nvSpPr>
          <p:cNvPr id="10" name="テキスト ボックス 9"/>
          <p:cNvSpPr txBox="1"/>
          <p:nvPr/>
        </p:nvSpPr>
        <p:spPr>
          <a:xfrm>
            <a:off x="41511" y="9207663"/>
            <a:ext cx="11261970" cy="276999"/>
          </a:xfrm>
          <a:prstGeom prst="rect">
            <a:avLst/>
          </a:prstGeom>
          <a:noFill/>
        </p:spPr>
        <p:txBody>
          <a:bodyPr wrap="square" rtlCol="0">
            <a:spAutoFit/>
          </a:bodyPr>
          <a:lstStyle/>
          <a:p>
            <a:pPr indent="-457200"/>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　飲食業等の食事提供施設については、自主的に休業した場合に本協力金の対象とします。</a:t>
            </a:r>
            <a:endParaRPr lang="ja-JP" altLang="en-US" sz="1200" u="sng" dirty="0">
              <a:latin typeface="ＭＳ ゴシック" panose="020B0609070205080204" pitchFamily="49" charset="-128"/>
              <a:ea typeface="ＭＳ ゴシック" panose="020B0609070205080204" pitchFamily="49" charset="-128"/>
            </a:endParaRPr>
          </a:p>
        </p:txBody>
      </p:sp>
      <p:sp>
        <p:nvSpPr>
          <p:cNvPr id="11" name="テキスト ボックス 10"/>
          <p:cNvSpPr txBox="1"/>
          <p:nvPr/>
        </p:nvSpPr>
        <p:spPr>
          <a:xfrm>
            <a:off x="41720" y="9441408"/>
            <a:ext cx="6686550" cy="461665"/>
          </a:xfrm>
          <a:prstGeom prst="rect">
            <a:avLst/>
          </a:prstGeom>
          <a:noFill/>
        </p:spPr>
        <p:txBody>
          <a:bodyPr wrap="square" rtlCol="0">
            <a:spAutoFit/>
          </a:bodyPr>
          <a:lstStyle/>
          <a:p>
            <a:pPr indent="-457200"/>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　施設の使用制限対象施設一覧については、県</a:t>
            </a:r>
            <a:r>
              <a:rPr lang="en-US" altLang="ja-JP" sz="1200" dirty="0" smtClean="0">
                <a:latin typeface="ＭＳ ゴシック" panose="020B0609070205080204" pitchFamily="49" charset="-128"/>
                <a:ea typeface="ＭＳ ゴシック" panose="020B0609070205080204" pitchFamily="49" charset="-128"/>
              </a:rPr>
              <a:t>HP</a:t>
            </a:r>
            <a:r>
              <a:rPr lang="ja-JP" altLang="en-US" sz="1200" dirty="0">
                <a:latin typeface="ＭＳ ゴシック" panose="020B0609070205080204" pitchFamily="49" charset="-128"/>
                <a:ea typeface="ＭＳ ゴシック" panose="020B0609070205080204" pitchFamily="49" charset="-128"/>
              </a:rPr>
              <a:t>（</a:t>
            </a:r>
            <a:r>
              <a:rPr lang="en-US" altLang="ja-JP" sz="1200" dirty="0" smtClean="0">
                <a:latin typeface="ＭＳ ゴシック" panose="020B0609070205080204" pitchFamily="49" charset="-128"/>
                <a:ea typeface="ＭＳ ゴシック" panose="020B0609070205080204" pitchFamily="49" charset="-128"/>
                <a:hlinkClick r:id="rId2"/>
              </a:rPr>
              <a:t>http</a:t>
            </a:r>
            <a:r>
              <a:rPr lang="en-US" altLang="ja-JP" sz="1200" dirty="0">
                <a:latin typeface="ＭＳ ゴシック" panose="020B0609070205080204" pitchFamily="49" charset="-128"/>
                <a:ea typeface="ＭＳ ゴシック" panose="020B0609070205080204" pitchFamily="49" charset="-128"/>
                <a:hlinkClick r:id="rId2"/>
              </a:rPr>
              <a:t>://www.pref.tochigi.lg.jp</a:t>
            </a:r>
            <a:r>
              <a:rPr lang="en-US" altLang="ja-JP" sz="1200" dirty="0" smtClean="0">
                <a:latin typeface="ＭＳ ゴシック" panose="020B0609070205080204" pitchFamily="49" charset="-128"/>
                <a:ea typeface="ＭＳ ゴシック" panose="020B0609070205080204" pitchFamily="49" charset="-128"/>
                <a:hlinkClick r:id="rId2"/>
              </a:rPr>
              <a:t>/</a:t>
            </a:r>
            <a:r>
              <a:rPr lang="ja-JP" altLang="en-US" sz="1200" dirty="0" smtClean="0">
                <a:latin typeface="ＭＳ ゴシック" panose="020B0609070205080204" pitchFamily="49" charset="-128"/>
                <a:ea typeface="ＭＳ ゴシック" panose="020B0609070205080204" pitchFamily="49" charset="-128"/>
              </a:rPr>
              <a:t>）の「栃木県緊急事態措置（４月</a:t>
            </a:r>
            <a:r>
              <a:rPr lang="en-US" altLang="ja-JP" sz="1200" dirty="0" smtClean="0">
                <a:latin typeface="ＭＳ ゴシック" panose="020B0609070205080204" pitchFamily="49" charset="-128"/>
                <a:ea typeface="ＭＳ ゴシック" panose="020B0609070205080204" pitchFamily="49" charset="-128"/>
              </a:rPr>
              <a:t>18</a:t>
            </a:r>
            <a:r>
              <a:rPr lang="ja-JP" altLang="en-US" sz="1200" dirty="0" smtClean="0">
                <a:latin typeface="ＭＳ ゴシック" panose="020B0609070205080204" pitchFamily="49" charset="-128"/>
                <a:ea typeface="ＭＳ ゴシック" panose="020B0609070205080204" pitchFamily="49" charset="-128"/>
              </a:rPr>
              <a:t>日～５月６日）」を参照してください。</a:t>
            </a:r>
            <a:endParaRPr lang="ja-JP" altLang="en-US" sz="1200" dirty="0">
              <a:latin typeface="ＭＳ ゴシック" panose="020B0609070205080204" pitchFamily="49" charset="-128"/>
              <a:ea typeface="ＭＳ ゴシック" panose="020B0609070205080204" pitchFamily="49" charset="-128"/>
            </a:endParaRPr>
          </a:p>
        </p:txBody>
      </p:sp>
      <p:graphicFrame>
        <p:nvGraphicFramePr>
          <p:cNvPr id="12" name="表 11"/>
          <p:cNvGraphicFramePr>
            <a:graphicFrameLocks noGrp="1"/>
          </p:cNvGraphicFramePr>
          <p:nvPr>
            <p:extLst>
              <p:ext uri="{D42A27DB-BD31-4B8C-83A1-F6EECF244321}">
                <p14:modId xmlns:p14="http://schemas.microsoft.com/office/powerpoint/2010/main" val="111347010"/>
              </p:ext>
            </p:extLst>
          </p:nvPr>
        </p:nvGraphicFramePr>
        <p:xfrm>
          <a:off x="83440" y="4484884"/>
          <a:ext cx="6603109" cy="2355787"/>
        </p:xfrm>
        <a:graphic>
          <a:graphicData uri="http://schemas.openxmlformats.org/drawingml/2006/table">
            <a:tbl>
              <a:tblPr firstRow="1" bandRow="1">
                <a:tableStyleId>{5C22544A-7EE6-4342-B048-85BDC9FD1C3A}</a:tableStyleId>
              </a:tblPr>
              <a:tblGrid>
                <a:gridCol w="1604725">
                  <a:extLst>
                    <a:ext uri="{9D8B030D-6E8A-4147-A177-3AD203B41FA5}">
                      <a16:colId xmlns:a16="http://schemas.microsoft.com/office/drawing/2014/main" val="1131179705"/>
                    </a:ext>
                  </a:extLst>
                </a:gridCol>
                <a:gridCol w="4998384">
                  <a:extLst>
                    <a:ext uri="{9D8B030D-6E8A-4147-A177-3AD203B41FA5}">
                      <a16:colId xmlns:a16="http://schemas.microsoft.com/office/drawing/2014/main" val="1166741856"/>
                    </a:ext>
                  </a:extLst>
                </a:gridCol>
              </a:tblGrid>
              <a:tr h="286927">
                <a:tc>
                  <a:txBody>
                    <a:bodyPr/>
                    <a:lstStyle/>
                    <a:p>
                      <a:pPr algn="ctr"/>
                      <a:r>
                        <a:rPr kumimoji="1" lang="ja-JP" altLang="en-US" sz="1200" b="0" dirty="0" smtClean="0">
                          <a:solidFill>
                            <a:schemeClr val="tx1"/>
                          </a:solidFill>
                          <a:latin typeface="ＭＳ ゴシック" panose="020B0609070205080204" pitchFamily="49" charset="-128"/>
                          <a:ea typeface="ＭＳ ゴシック" panose="020B0609070205080204" pitchFamily="49" charset="-128"/>
                        </a:rPr>
                        <a:t>施設の種類</a:t>
                      </a:r>
                      <a:endParaRPr kumimoji="1" lang="ja-JP" altLang="en-US" sz="1200" b="0" dirty="0">
                        <a:solidFill>
                          <a:schemeClr val="tx1"/>
                        </a:solidFill>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1200" b="0" dirty="0" smtClean="0">
                          <a:solidFill>
                            <a:schemeClr val="tx1"/>
                          </a:solidFill>
                          <a:latin typeface="ＭＳ ゴシック" panose="020B0609070205080204" pitchFamily="49" charset="-128"/>
                          <a:ea typeface="ＭＳ ゴシック" panose="020B0609070205080204" pitchFamily="49" charset="-128"/>
                        </a:rPr>
                        <a:t>内訳</a:t>
                      </a:r>
                      <a:endParaRPr kumimoji="1" lang="ja-JP" altLang="en-US" sz="1200" b="0" dirty="0">
                        <a:solidFill>
                          <a:schemeClr val="tx1"/>
                        </a:solidFill>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413200615"/>
                  </a:ext>
                </a:extLst>
              </a:tr>
              <a:tr h="6033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cap="none" normalizeH="0" baseline="0" dirty="0" smtClean="0">
                          <a:ln>
                            <a:noFill/>
                          </a:ln>
                          <a:solidFill>
                            <a:schemeClr val="dk1"/>
                          </a:solidFill>
                          <a:effectLst/>
                          <a:latin typeface="ＭＳ ゴシック" panose="020B0609070205080204" pitchFamily="49" charset="-128"/>
                          <a:ea typeface="ＭＳ ゴシック" panose="020B0609070205080204" pitchFamily="49" charset="-128"/>
                        </a:rPr>
                        <a:t>①</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遊興施設</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キャバレー、ナイトクラブ、ダンスホール、バー</a:t>
                      </a: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個室ビデオ店、ネットカフェ、漫画喫茶、カラオケボックス、射的場、場外車券売場、ライブハウス</a:t>
                      </a:r>
                      <a:r>
                        <a:rPr kumimoji="0" lang="en-US"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 </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等</a:t>
                      </a:r>
                      <a:endParaRPr kumimoji="1" lang="ja-JP" altLang="en-US" sz="1200" b="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2738456377"/>
                  </a:ext>
                </a:extLst>
              </a:tr>
              <a:tr h="3238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②</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劇場等</a:t>
                      </a:r>
                      <a:endParaRPr kumimoji="1" lang="ja-JP" altLang="en-US" sz="1200" b="0" dirty="0">
                        <a:latin typeface="ＭＳ ゴシック" panose="020B0609070205080204" pitchFamily="49" charset="-128"/>
                        <a:ea typeface="ＭＳ ゴシック" panose="020B0609070205080204"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劇場、観覧場、映画館、演芸場</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2319667324"/>
                  </a:ext>
                </a:extLst>
              </a:tr>
              <a:tr h="3238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③</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集会・展示施設</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集会場、公会堂、展示場</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4206037508"/>
                  </a:ext>
                </a:extLst>
              </a:tr>
              <a:tr h="430978">
                <a:tc>
                  <a:txBody>
                    <a:bodyPr/>
                    <a:lstStyle/>
                    <a:p>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④</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運動・遊技施設</a:t>
                      </a:r>
                      <a:endParaRPr kumimoji="1" lang="ja-JP" altLang="en-US" sz="1200" b="0" dirty="0">
                        <a:latin typeface="ＭＳ ゴシック" panose="020B0609070205080204" pitchFamily="49" charset="-128"/>
                        <a:ea typeface="ＭＳ ゴシック" panose="020B0609070205080204"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体育館、水泳場、ボウリング場、スポーツクラブなどの運動施設、マージャン店、パチンコ店、ゲームセンターなどの遊技場</a:t>
                      </a:r>
                      <a:r>
                        <a:rPr kumimoji="0" lang="en-US"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 </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等</a:t>
                      </a:r>
                      <a:endParaRPr kumimoji="1" lang="ja-JP" altLang="en-US" sz="1200" b="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3222950584"/>
                  </a:ext>
                </a:extLst>
              </a:tr>
              <a:tr h="3238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⑤</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文教施設</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学校（大学等を除く。）</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256265687"/>
                  </a:ext>
                </a:extLst>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4189499970"/>
              </p:ext>
            </p:extLst>
          </p:nvPr>
        </p:nvGraphicFramePr>
        <p:xfrm>
          <a:off x="83440" y="7306685"/>
          <a:ext cx="6603109" cy="1784106"/>
        </p:xfrm>
        <a:graphic>
          <a:graphicData uri="http://schemas.openxmlformats.org/drawingml/2006/table">
            <a:tbl>
              <a:tblPr firstRow="1" bandRow="1">
                <a:tableStyleId>{5C22544A-7EE6-4342-B048-85BDC9FD1C3A}</a:tableStyleId>
              </a:tblPr>
              <a:tblGrid>
                <a:gridCol w="1604726">
                  <a:extLst>
                    <a:ext uri="{9D8B030D-6E8A-4147-A177-3AD203B41FA5}">
                      <a16:colId xmlns:a16="http://schemas.microsoft.com/office/drawing/2014/main" val="33141857"/>
                    </a:ext>
                  </a:extLst>
                </a:gridCol>
                <a:gridCol w="4998383">
                  <a:extLst>
                    <a:ext uri="{9D8B030D-6E8A-4147-A177-3AD203B41FA5}">
                      <a16:colId xmlns:a16="http://schemas.microsoft.com/office/drawing/2014/main" val="430354255"/>
                    </a:ext>
                  </a:extLst>
                </a:gridCol>
              </a:tblGrid>
              <a:tr h="288270">
                <a:tc>
                  <a:txBody>
                    <a:bodyPr/>
                    <a:lstStyle/>
                    <a:p>
                      <a:pPr algn="ctr"/>
                      <a:r>
                        <a:rPr kumimoji="1" lang="ja-JP" altLang="en-US" sz="1200" b="0" dirty="0" smtClean="0">
                          <a:solidFill>
                            <a:schemeClr val="tx1"/>
                          </a:solidFill>
                          <a:latin typeface="ＭＳ ゴシック" panose="020B0609070205080204" pitchFamily="49" charset="-128"/>
                          <a:ea typeface="ＭＳ ゴシック" panose="020B0609070205080204" pitchFamily="49" charset="-128"/>
                        </a:rPr>
                        <a:t>施設の種類</a:t>
                      </a:r>
                      <a:endParaRPr kumimoji="1" lang="ja-JP" altLang="en-US" sz="1200" b="0" dirty="0">
                        <a:solidFill>
                          <a:schemeClr val="tx1"/>
                        </a:solidFill>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1200" b="0" dirty="0" smtClean="0">
                          <a:solidFill>
                            <a:schemeClr val="tx1"/>
                          </a:solidFill>
                          <a:latin typeface="ＭＳ ゴシック" panose="020B0609070205080204" pitchFamily="49" charset="-128"/>
                          <a:ea typeface="ＭＳ ゴシック" panose="020B0609070205080204" pitchFamily="49" charset="-128"/>
                        </a:rPr>
                        <a:t>内訳</a:t>
                      </a:r>
                      <a:endParaRPr kumimoji="1" lang="ja-JP" altLang="en-US" sz="1200" b="0" dirty="0">
                        <a:solidFill>
                          <a:schemeClr val="tx1"/>
                        </a:solidFill>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3485560803"/>
                  </a:ext>
                </a:extLst>
              </a:tr>
              <a:tr h="2907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①</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大学・学習塾等</a:t>
                      </a:r>
                      <a:endParaRPr kumimoji="1" lang="ja-JP" altLang="en-US" sz="1200" b="0" dirty="0">
                        <a:latin typeface="ＭＳ ゴシック" panose="020B0609070205080204" pitchFamily="49" charset="-128"/>
                        <a:ea typeface="ＭＳ ゴシック" panose="020B0609070205080204"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大学・専修学校、各種学校などの教育施設、自動車教習所、</a:t>
                      </a: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学習塾 等</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859699265"/>
                  </a:ext>
                </a:extLst>
              </a:tr>
              <a:tr h="2907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②</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博物館等</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博物館、美術館、図書館</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599930026"/>
                  </a:ext>
                </a:extLst>
              </a:tr>
              <a:tr h="443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③</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商業施設</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生活必需物資の小売関係等以外の店舗、</a:t>
                      </a: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生活必需サービス以外のサービス業を営む店舗</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3164518078"/>
                  </a:ext>
                </a:extLst>
              </a:tr>
              <a:tr h="443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④宿泊施設</a:t>
                      </a:r>
                      <a:endParaRPr kumimoji="1" lang="ja-JP" altLang="en-US" sz="1200" b="0" dirty="0">
                        <a:latin typeface="ＭＳ ゴシック" panose="020B0609070205080204" pitchFamily="49" charset="-128"/>
                        <a:ea typeface="ＭＳ ゴシック" panose="020B0609070205080204"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ホテル</a:t>
                      </a: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旅館</a:t>
                      </a: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等</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a:t>
                      </a:r>
                      <a:r>
                        <a:rPr kumimoji="0" lang="ja-JP" altLang="en-US"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行楽を主目的とする宿泊に係る事業又は</a:t>
                      </a:r>
                      <a:r>
                        <a:rPr kumimoji="0" lang="ja-JP" altLang="ja-JP" sz="1200" b="0" i="0" u="none" strike="noStrike" cap="none" normalizeH="0" baseline="0" dirty="0" smtClean="0">
                          <a:ln>
                            <a:noFill/>
                          </a:ln>
                          <a:solidFill>
                            <a:srgbClr val="000000"/>
                          </a:solidFill>
                          <a:effectLst/>
                          <a:latin typeface="ＭＳ ゴシック" panose="020B0609070205080204" pitchFamily="49" charset="-128"/>
                          <a:ea typeface="ＭＳ ゴシック" panose="020B0609070205080204" pitchFamily="49" charset="-128"/>
                        </a:rPr>
                        <a:t>集会の用に供する部分に限る。）</a:t>
                      </a:r>
                      <a:endParaRPr kumimoji="0" lang="ja-JP" altLang="ja-JP" sz="12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2871772725"/>
                  </a:ext>
                </a:extLst>
              </a:tr>
            </a:tbl>
          </a:graphicData>
        </a:graphic>
      </p:graphicFrame>
      <p:sp>
        <p:nvSpPr>
          <p:cNvPr id="14" name="テキスト ボックス 13"/>
          <p:cNvSpPr txBox="1"/>
          <p:nvPr/>
        </p:nvSpPr>
        <p:spPr>
          <a:xfrm>
            <a:off x="83440" y="3884949"/>
            <a:ext cx="5177981" cy="307777"/>
          </a:xfrm>
          <a:prstGeom prst="rect">
            <a:avLst/>
          </a:prstGeom>
          <a:noFill/>
        </p:spPr>
        <p:txBody>
          <a:bodyPr wrap="square" rtlCol="0">
            <a:spAutoFit/>
          </a:bodyPr>
          <a:lstStyle/>
          <a:p>
            <a:r>
              <a:rPr lang="ja-JP" altLang="en-US" sz="1400" b="1" dirty="0" smtClean="0">
                <a:latin typeface="ＭＳ ゴシック" panose="020B0609070205080204" pitchFamily="49" charset="-128"/>
                <a:ea typeface="ＭＳ ゴシック" panose="020B0609070205080204" pitchFamily="49" charset="-128"/>
              </a:rPr>
              <a:t>○支給</a:t>
            </a:r>
            <a:r>
              <a:rPr lang="ja-JP" altLang="en-US" sz="1400" b="1" dirty="0">
                <a:latin typeface="ＭＳ ゴシック" panose="020B0609070205080204" pitchFamily="49" charset="-128"/>
                <a:ea typeface="ＭＳ ゴシック" panose="020B0609070205080204" pitchFamily="49" charset="-128"/>
              </a:rPr>
              <a:t>対象となる施設の具体例</a:t>
            </a:r>
            <a:endParaRPr kumimoji="1" lang="ja-JP" altLang="en-US" sz="14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9423760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388</TotalTime>
  <Words>830</Words>
  <Application>Microsoft Office PowerPoint</Application>
  <PresentationFormat>A4 210 x 297 mm</PresentationFormat>
  <Paragraphs>75</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ＭＳ ゴシック</vt:lpstr>
      <vt:lpstr>游ゴシック</vt:lpstr>
      <vt:lpstr>游ゴシック Light</vt:lpstr>
      <vt:lpstr>游明朝</vt:lpstr>
      <vt:lpstr>Arial</vt:lpstr>
      <vt:lpstr>Calibri</vt:lpstr>
      <vt:lpstr>Calibri Light</vt:lpstr>
      <vt:lpstr>Times New Roman</vt:lpstr>
      <vt:lpstr>Office テーマ</vt:lpstr>
      <vt:lpstr>新型コロナウイルス  感染拡大防止協力金の申請について</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Administrator</dc:creator>
  <cp:lastModifiedBy>Administrator</cp:lastModifiedBy>
  <cp:revision>41</cp:revision>
  <cp:lastPrinted>2020-04-29T23:45:22Z</cp:lastPrinted>
  <dcterms:created xsi:type="dcterms:W3CDTF">2020-04-27T02:08:16Z</dcterms:created>
  <dcterms:modified xsi:type="dcterms:W3CDTF">2020-04-29T23:45:27Z</dcterms:modified>
</cp:coreProperties>
</file>